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  <p:sldMasterId id="2147483688" r:id="rId3"/>
  </p:sldMasterIdLst>
  <p:notesMasterIdLst>
    <p:notesMasterId r:id="rId20"/>
  </p:notesMasterIdLst>
  <p:sldIdLst>
    <p:sldId id="273" r:id="rId4"/>
    <p:sldId id="1716" r:id="rId5"/>
    <p:sldId id="1717" r:id="rId6"/>
    <p:sldId id="1747" r:id="rId7"/>
    <p:sldId id="1762" r:id="rId8"/>
    <p:sldId id="313" r:id="rId9"/>
    <p:sldId id="291" r:id="rId10"/>
    <p:sldId id="1751" r:id="rId11"/>
    <p:sldId id="302" r:id="rId12"/>
    <p:sldId id="1754" r:id="rId13"/>
    <p:sldId id="1763" r:id="rId14"/>
    <p:sldId id="1755" r:id="rId15"/>
    <p:sldId id="1761" r:id="rId16"/>
    <p:sldId id="1764" r:id="rId17"/>
    <p:sldId id="256" r:id="rId18"/>
    <p:sldId id="28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61DDA72-7383-8473-3457-EF6DD759FD9F}" name="Tennille Newsome" initials="TN" userId="S::tnewsome@ectinc.com::aeb9a319-438c-4ee2-8f55-58e19eff55d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D2E66"/>
    <a:srgbClr val="4D4D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3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1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1533E-3A9D-49B4-90D8-0BBE5588B62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CFBB4C-8A53-43CB-B068-47DF867C7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514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2C3AB5-D19F-47CA-8327-0524EC320D9D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2580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6" name="Google Shape;32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27" name="Google Shape;327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3540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2C3AB5-D19F-47CA-8327-0524EC320D9D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85530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60200-C88A-799F-39E9-4F2A64D3D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D46275-325A-6993-D0BF-8380BE6465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33D84B-C64C-9A82-7A6B-609D3A3E77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DDDCA-856D-1D51-B6EA-A40D8A5B12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2C3AB5-D19F-47CA-8327-0524EC320D9D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95565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0F05B-11A9-00F9-6C77-36AC23A96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9DFEDD-0CD8-4E69-D4D2-B1C1CD2E93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7CD46D-7F81-F6DA-37D9-1BAB2868E7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C00F21-A3F1-183B-1E31-6B26011AA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2C3AB5-D19F-47CA-8327-0524EC320D9D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6304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- Picture Top, Heading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459948D4-7F41-43B2-9288-6D64AA79E1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51681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FFD5CD9-9A66-49E4-8DE5-9864FA31C52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7861" y="5615703"/>
            <a:ext cx="10309786" cy="471332"/>
          </a:xfrm>
        </p:spPr>
        <p:txBody>
          <a:bodyPr/>
          <a:lstStyle>
            <a:lvl1pPr marL="0" indent="0">
              <a:buNone/>
              <a:defRPr b="1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Client Name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F2A71A-86EF-44CA-B053-DA8ABF8188D9}"/>
              </a:ext>
            </a:extLst>
          </p:cNvPr>
          <p:cNvSpPr/>
          <p:nvPr userDrawn="1"/>
        </p:nvSpPr>
        <p:spPr>
          <a:xfrm>
            <a:off x="-1" y="5168154"/>
            <a:ext cx="12191999" cy="1703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D702DD-047F-44F5-8959-9BD65EF510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7675" y="6167438"/>
            <a:ext cx="10309972" cy="471487"/>
          </a:xfrm>
        </p:spPr>
        <p:txBody>
          <a:bodyPr/>
          <a:lstStyle>
            <a:lvl1pPr marL="0" indent="0">
              <a:buNone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Pursuit Name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4F63610-2589-4156-B1FB-B51DFD3006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71007" y="5615703"/>
            <a:ext cx="1082041" cy="471332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10.10.21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708887"/>
      </p:ext>
    </p:extLst>
  </p:cSld>
  <p:clrMapOvr>
    <a:masterClrMapping/>
  </p:clrMapOvr>
  <p:transition spd="slow" advTm="10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Subheading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53D49-24F7-4DD3-A9D9-9C5E7A08F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5542"/>
          </a:xfrm>
        </p:spPr>
        <p:txBody>
          <a:bodyPr>
            <a:normAutofit/>
          </a:bodyPr>
          <a:lstStyle>
            <a:lvl1pPr>
              <a:defRPr sz="38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4A899-CBE2-415A-BAB9-DEAB9E974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38012" cy="4351338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Shape, arrow&#10;&#10;Description automatically generated">
            <a:extLst>
              <a:ext uri="{FF2B5EF4-FFF2-40B4-BE49-F238E27FC236}">
                <a16:creationId xmlns:a16="http://schemas.microsoft.com/office/drawing/2014/main" id="{4940D053-CF86-4C48-B69A-2D5A01672A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787" y="395287"/>
            <a:ext cx="568413" cy="568413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695E9D-01AD-4CE6-9639-72118CC728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6612" y="1100668"/>
            <a:ext cx="10515600" cy="49000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0777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ith 2-line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53D49-24F7-4DD3-A9D9-9C5E7A08FD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277557"/>
          </a:xfrm>
        </p:spPr>
        <p:txBody>
          <a:bodyPr>
            <a:normAutofit/>
          </a:bodyPr>
          <a:lstStyle>
            <a:lvl1pPr>
              <a:defRPr sz="38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en-US" dirty="0"/>
              <a:t>Use this layout if your slide heading is going </a:t>
            </a:r>
            <a:br>
              <a:rPr lang="en-US" dirty="0"/>
            </a:br>
            <a:r>
              <a:rPr lang="en-US" dirty="0"/>
              <a:t>to be longer than one 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4A899-CBE2-415A-BAB9-DEAB9E974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0708"/>
            <a:ext cx="10538012" cy="435625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Shape, arrow&#10;&#10;Description automatically generated">
            <a:extLst>
              <a:ext uri="{FF2B5EF4-FFF2-40B4-BE49-F238E27FC236}">
                <a16:creationId xmlns:a16="http://schemas.microsoft.com/office/drawing/2014/main" id="{4940D053-CF86-4C48-B69A-2D5A01672A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787" y="395287"/>
            <a:ext cx="568413" cy="56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819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ing, Subheading &amp; Bullets + Image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53D49-24F7-4DD3-A9D9-9C5E7A08F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5542"/>
          </a:xfrm>
        </p:spPr>
        <p:txBody>
          <a:bodyPr>
            <a:normAutofit/>
          </a:bodyPr>
          <a:lstStyle>
            <a:lvl1pPr>
              <a:defRPr sz="38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4A899-CBE2-415A-BAB9-DEAB9E974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7095565" cy="4548281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Shape, arrow&#10;&#10;Description automatically generated">
            <a:extLst>
              <a:ext uri="{FF2B5EF4-FFF2-40B4-BE49-F238E27FC236}">
                <a16:creationId xmlns:a16="http://schemas.microsoft.com/office/drawing/2014/main" id="{4940D053-CF86-4C48-B69A-2D5A01672A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787" y="395287"/>
            <a:ext cx="568413" cy="568413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695E9D-01AD-4CE6-9639-72118CC728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6612" y="1100668"/>
            <a:ext cx="10515600" cy="49000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0366052-2121-47AB-B0F5-E6ED3096D48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140700" y="1825624"/>
            <a:ext cx="3211512" cy="4171763"/>
          </a:xfrm>
        </p:spPr>
        <p:txBody>
          <a:bodyPr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Picture or Graphic Here</a:t>
            </a:r>
          </a:p>
        </p:txBody>
      </p:sp>
    </p:spTree>
    <p:extLst>
      <p:ext uri="{BB962C8B-B14F-4D97-AF65-F5344CB8AC3E}">
        <p14:creationId xmlns:p14="http://schemas.microsoft.com/office/powerpoint/2010/main" val="3173314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eading, Subheading &amp; Bullets + Image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53D49-24F7-4DD3-A9D9-9C5E7A08F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0390"/>
            <a:ext cx="4065573" cy="1965380"/>
          </a:xfrm>
        </p:spPr>
        <p:txBody>
          <a:bodyPr>
            <a:normAutofit/>
          </a:bodyPr>
          <a:lstStyle>
            <a:lvl1pPr>
              <a:defRPr sz="38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4A899-CBE2-415A-BAB9-DEAB9E974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66087"/>
            <a:ext cx="4065573" cy="33313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Another Bullet</a:t>
            </a:r>
          </a:p>
          <a:p>
            <a:pPr lvl="0"/>
            <a:r>
              <a:rPr lang="en-US" dirty="0"/>
              <a:t>Another Bullet</a:t>
            </a:r>
          </a:p>
        </p:txBody>
      </p:sp>
      <p:pic>
        <p:nvPicPr>
          <p:cNvPr id="7" name="Picture 6" descr="Shape, arrow&#10;&#10;Description automatically generated">
            <a:extLst>
              <a:ext uri="{FF2B5EF4-FFF2-40B4-BE49-F238E27FC236}">
                <a16:creationId xmlns:a16="http://schemas.microsoft.com/office/drawing/2014/main" id="{4940D053-CF86-4C48-B69A-2D5A01672A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787" y="395287"/>
            <a:ext cx="568413" cy="568413"/>
          </a:xfrm>
          <a:prstGeom prst="rect">
            <a:avLst/>
          </a:prstGeo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0366052-2121-47AB-B0F5-E6ED3096D48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130350" y="365126"/>
            <a:ext cx="6221862" cy="5632261"/>
          </a:xfrm>
        </p:spPr>
        <p:txBody>
          <a:bodyPr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Picture or Graphic Here</a:t>
            </a:r>
          </a:p>
        </p:txBody>
      </p:sp>
    </p:spTree>
    <p:extLst>
      <p:ext uri="{BB962C8B-B14F-4D97-AF65-F5344CB8AC3E}">
        <p14:creationId xmlns:p14="http://schemas.microsoft.com/office/powerpoint/2010/main" val="848037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EACB36F-1960-43EF-A7F3-68B39C80A4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C53D49-24F7-4DD3-A9D9-9C5E7A08F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592592"/>
            <a:ext cx="12191999" cy="1624405"/>
          </a:xfrm>
          <a:solidFill>
            <a:schemeClr val="bg1">
              <a:alpha val="80000"/>
            </a:schemeClr>
          </a:solidFill>
        </p:spPr>
        <p:txBody>
          <a:bodyPr>
            <a:normAutofit/>
          </a:bodyPr>
          <a:lstStyle>
            <a:lvl1pPr marL="1371600">
              <a:defRPr sz="38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43024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Picture Ble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5283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- Picture Bleed - Whit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6F7CDB0-627F-407C-AC02-B94EBF9AF4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5BF251-8D01-423F-B7A0-633CF1E1DB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71008" y="6237585"/>
            <a:ext cx="1082042" cy="42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729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6F7CDB0-627F-407C-AC02-B94EBF9AF4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0D8A1A-9847-4B34-BBF6-F90D0578D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CB5812-0284-4548-91FA-E3B434533A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84556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F7E2E-4C99-4ADC-BC8A-2915B6087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56AEB-C8AB-4F7C-9E9C-4C99834BAF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FE32F8-8D44-4D36-8AEE-EBBA9C4A0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34C2D1-FB5D-452D-91D0-950A6729E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F78B61-63BF-4D90-9D32-53B34B195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Something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B3EF17-6AFE-4887-800E-740C35CDF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9946-B115-4302-B7EB-C83E0B32B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36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6D3D1-777F-4B0B-A68D-8EB410F83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3CA39A-BD8B-4ABB-B157-65B5ECCA9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4FA3C0-69B0-4F50-B3EB-E6A7B8F429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BCF159-52F4-47F4-9984-099AEA36A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AD55AE-71E0-4295-AC98-B61E008AE4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528D4E-19A0-4B2F-BC34-FA5E679AC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3A92DA-26C8-4F29-B75A-00D39D0AE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Something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1061B1-AA24-4AEF-BE67-20215B57E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9946-B115-4302-B7EB-C83E0B32B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4845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41D23-FE5B-454F-B9B3-53908E5AC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C1945F-44EB-4EB7-8A17-AC7BAFF573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182998-8703-4914-B1E9-F519604B2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679D6F-8D98-40CA-9781-CD83B0067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600291-5705-4D42-98F2-10AA9F9E1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Something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E6E761-7133-428C-893C-DC04E4077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9946-B115-4302-B7EB-C83E0B32B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854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31905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2A90D-69B7-66A4-6DC0-9F661E43C9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F9742F-36EB-5415-0146-032668927C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ACFAA1-0AE5-C086-D64C-CF537C643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6024C-66E9-41C5-8C8E-8FE8BE4DE74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E94CA-7DC1-CCD7-7A34-9676A6983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954AE-61C0-5C0E-696E-087BC60A2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89A716-657F-4DDF-84ED-6574B1CB3B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6013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- Picture Top, Heading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459948D4-7F41-43B2-9288-6D64AA79E1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51681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FFD5CD9-9A66-49E4-8DE5-9864FA31C52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7861" y="5615703"/>
            <a:ext cx="10309786" cy="471332"/>
          </a:xfrm>
        </p:spPr>
        <p:txBody>
          <a:bodyPr/>
          <a:lstStyle>
            <a:lvl1pPr marL="0" indent="0">
              <a:buNone/>
              <a:defRPr b="1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Client Name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F2A71A-86EF-44CA-B053-DA8ABF8188D9}"/>
              </a:ext>
            </a:extLst>
          </p:cNvPr>
          <p:cNvSpPr/>
          <p:nvPr userDrawn="1"/>
        </p:nvSpPr>
        <p:spPr>
          <a:xfrm>
            <a:off x="-1" y="5168154"/>
            <a:ext cx="12191999" cy="1703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D702DD-047F-44F5-8959-9BD65EF510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7675" y="6167438"/>
            <a:ext cx="10309972" cy="471487"/>
          </a:xfrm>
        </p:spPr>
        <p:txBody>
          <a:bodyPr/>
          <a:lstStyle>
            <a:lvl1pPr marL="0" indent="0">
              <a:buNone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Pursuit Name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4F63610-2589-4156-B1FB-B51DFD3006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71007" y="5615703"/>
            <a:ext cx="1082041" cy="471332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10.10.21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699564"/>
      </p:ext>
    </p:extLst>
  </p:cSld>
  <p:clrMapOvr>
    <a:masterClrMapping/>
  </p:clrMapOvr>
  <p:transition spd="slow" advTm="10000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Subheading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53D49-24F7-4DD3-A9D9-9C5E7A08F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5542"/>
          </a:xfrm>
        </p:spPr>
        <p:txBody>
          <a:bodyPr>
            <a:normAutofit/>
          </a:bodyPr>
          <a:lstStyle>
            <a:lvl1pPr>
              <a:defRPr sz="38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4A899-CBE2-415A-BAB9-DEAB9E974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38012" cy="4351338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Shape, arrow&#10;&#10;Description automatically generated">
            <a:extLst>
              <a:ext uri="{FF2B5EF4-FFF2-40B4-BE49-F238E27FC236}">
                <a16:creationId xmlns:a16="http://schemas.microsoft.com/office/drawing/2014/main" id="{4940D053-CF86-4C48-B69A-2D5A01672A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787" y="395287"/>
            <a:ext cx="568413" cy="568413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695E9D-01AD-4CE6-9639-72118CC728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6612" y="1100668"/>
            <a:ext cx="10515600" cy="49000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36499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ith 2-line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53D49-24F7-4DD3-A9D9-9C5E7A08FD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277557"/>
          </a:xfrm>
        </p:spPr>
        <p:txBody>
          <a:bodyPr>
            <a:normAutofit/>
          </a:bodyPr>
          <a:lstStyle>
            <a:lvl1pPr>
              <a:defRPr sz="38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en-US" dirty="0"/>
              <a:t>Use this layout if your slide heading is going </a:t>
            </a:r>
            <a:br>
              <a:rPr lang="en-US" dirty="0"/>
            </a:br>
            <a:r>
              <a:rPr lang="en-US" dirty="0"/>
              <a:t>to be longer than one 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4A899-CBE2-415A-BAB9-DEAB9E974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0708"/>
            <a:ext cx="10538012" cy="435625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Shape, arrow&#10;&#10;Description automatically generated">
            <a:extLst>
              <a:ext uri="{FF2B5EF4-FFF2-40B4-BE49-F238E27FC236}">
                <a16:creationId xmlns:a16="http://schemas.microsoft.com/office/drawing/2014/main" id="{4940D053-CF86-4C48-B69A-2D5A01672A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787" y="395287"/>
            <a:ext cx="568413" cy="56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0680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ing, Subheading &amp; Bullets + Image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53D49-24F7-4DD3-A9D9-9C5E7A08F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5542"/>
          </a:xfrm>
        </p:spPr>
        <p:txBody>
          <a:bodyPr>
            <a:normAutofit/>
          </a:bodyPr>
          <a:lstStyle>
            <a:lvl1pPr>
              <a:defRPr sz="38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4A899-CBE2-415A-BAB9-DEAB9E974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7095565" cy="4548281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Shape, arrow&#10;&#10;Description automatically generated">
            <a:extLst>
              <a:ext uri="{FF2B5EF4-FFF2-40B4-BE49-F238E27FC236}">
                <a16:creationId xmlns:a16="http://schemas.microsoft.com/office/drawing/2014/main" id="{4940D053-CF86-4C48-B69A-2D5A01672A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787" y="395287"/>
            <a:ext cx="568413" cy="568413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695E9D-01AD-4CE6-9639-72118CC728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6612" y="1100668"/>
            <a:ext cx="10515600" cy="49000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0366052-2121-47AB-B0F5-E6ED3096D48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140700" y="1825624"/>
            <a:ext cx="3211512" cy="4171763"/>
          </a:xfrm>
        </p:spPr>
        <p:txBody>
          <a:bodyPr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Picture or Graphic Here</a:t>
            </a:r>
          </a:p>
        </p:txBody>
      </p:sp>
    </p:spTree>
    <p:extLst>
      <p:ext uri="{BB962C8B-B14F-4D97-AF65-F5344CB8AC3E}">
        <p14:creationId xmlns:p14="http://schemas.microsoft.com/office/powerpoint/2010/main" val="41045619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eading, Subheading &amp; Bullets + Image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53D49-24F7-4DD3-A9D9-9C5E7A08F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0390"/>
            <a:ext cx="4065573" cy="1965380"/>
          </a:xfrm>
        </p:spPr>
        <p:txBody>
          <a:bodyPr>
            <a:normAutofit/>
          </a:bodyPr>
          <a:lstStyle>
            <a:lvl1pPr>
              <a:defRPr sz="38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4A899-CBE2-415A-BAB9-DEAB9E974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66087"/>
            <a:ext cx="4065573" cy="33313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Another Bullet</a:t>
            </a:r>
          </a:p>
          <a:p>
            <a:pPr lvl="0"/>
            <a:r>
              <a:rPr lang="en-US" dirty="0"/>
              <a:t>Another Bullet</a:t>
            </a:r>
          </a:p>
        </p:txBody>
      </p:sp>
      <p:pic>
        <p:nvPicPr>
          <p:cNvPr id="7" name="Picture 6" descr="Shape, arrow&#10;&#10;Description automatically generated">
            <a:extLst>
              <a:ext uri="{FF2B5EF4-FFF2-40B4-BE49-F238E27FC236}">
                <a16:creationId xmlns:a16="http://schemas.microsoft.com/office/drawing/2014/main" id="{4940D053-CF86-4C48-B69A-2D5A01672A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787" y="395287"/>
            <a:ext cx="568413" cy="568413"/>
          </a:xfrm>
          <a:prstGeom prst="rect">
            <a:avLst/>
          </a:prstGeo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0366052-2121-47AB-B0F5-E6ED3096D48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130350" y="365126"/>
            <a:ext cx="6221862" cy="5632261"/>
          </a:xfrm>
        </p:spPr>
        <p:txBody>
          <a:bodyPr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Picture or Graphic Here</a:t>
            </a:r>
          </a:p>
        </p:txBody>
      </p:sp>
    </p:spTree>
    <p:extLst>
      <p:ext uri="{BB962C8B-B14F-4D97-AF65-F5344CB8AC3E}">
        <p14:creationId xmlns:p14="http://schemas.microsoft.com/office/powerpoint/2010/main" val="5240250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EACB36F-1960-43EF-A7F3-68B39C80A4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C53D49-24F7-4DD3-A9D9-9C5E7A08F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592592"/>
            <a:ext cx="12191999" cy="1624405"/>
          </a:xfrm>
          <a:solidFill>
            <a:schemeClr val="bg1">
              <a:alpha val="80000"/>
            </a:schemeClr>
          </a:solidFill>
        </p:spPr>
        <p:txBody>
          <a:bodyPr>
            <a:normAutofit/>
          </a:bodyPr>
          <a:lstStyle>
            <a:lvl1pPr marL="1371600">
              <a:defRPr sz="38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994312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Picture Ble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4719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- Picture Bleed - Whit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6F7CDB0-627F-407C-AC02-B94EBF9AF4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5BF251-8D01-423F-B7A0-633CF1E1DB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71008" y="6237585"/>
            <a:ext cx="1082042" cy="42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5252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6F7CDB0-627F-407C-AC02-B94EBF9AF4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0D8A1A-9847-4B34-BBF6-F90D0578D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CB5812-0284-4548-91FA-E3B434533A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61604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F7E2E-4C99-4ADC-BC8A-2915B6087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56AEB-C8AB-4F7C-9E9C-4C99834BAF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FE32F8-8D44-4D36-8AEE-EBBA9C4A0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34C2D1-FB5D-452D-91D0-950A6729E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DAB1-A81E-4EE0-A157-97F4C5877DB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F78B61-63BF-4D90-9D32-53B34B195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B3EF17-6AFE-4887-800E-740C35CDF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9946-B115-4302-B7EB-C83E0B32B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7193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6D3D1-777F-4B0B-A68D-8EB410F83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3CA39A-BD8B-4ABB-B157-65B5ECCA9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4FA3C0-69B0-4F50-B3EB-E6A7B8F429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BCF159-52F4-47F4-9984-099AEA36A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AD55AE-71E0-4295-AC98-B61E008AE4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528D4E-19A0-4B2F-BC34-FA5E679AC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DAB1-A81E-4EE0-A157-97F4C5877DB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3A92DA-26C8-4F29-B75A-00D39D0AE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1061B1-AA24-4AEF-BE67-20215B57E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9946-B115-4302-B7EB-C83E0B32B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2644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41D23-FE5B-454F-B9B3-53908E5AC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C1945F-44EB-4EB7-8A17-AC7BAFF573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182998-8703-4914-B1E9-F519604B2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679D6F-8D98-40CA-9781-CD83B0067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ADAB1-A81E-4EE0-A157-97F4C5877DB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600291-5705-4D42-98F2-10AA9F9E1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E6E761-7133-428C-893C-DC04E4077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9946-B115-4302-B7EB-C83E0B32B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4670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E9752-A2F7-EB2F-BAA5-11D665A6D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DB369E-D2B5-D2F8-3B98-C49B3AA18D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B1D9D0-E467-E374-A9EB-18B9DA61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F30D4-A154-427E-AA0E-1DD61A96E77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70876B-436F-E1D5-E7A1-8FE0653EE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A66941-21B8-3DCB-5012-81F98A83C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6620-8B7C-4F22-A1E9-CBE7D37EC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9816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3C692-00E1-33E5-07D4-01106F0D1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3CB04-030D-966C-F223-C39F1D0C3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3A7FF-E793-CC30-EC30-D37CC5666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F30D4-A154-427E-AA0E-1DD61A96E77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33D54B-2B7E-EB14-1C56-D071C8152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21B9F-6C77-1A54-EA20-71CF1A86B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6620-8B7C-4F22-A1E9-CBE7D37EC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6690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A7DE9-AC10-82C3-2374-60B5810D9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D89AFA-72DF-F813-4F9B-7E5867ACF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48684-63AA-8A7F-F0B0-64C515C28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F30D4-A154-427E-AA0E-1DD61A96E77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7371F9-DCD0-F479-AD05-4CF27F624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BCABF-8E87-22E4-E940-1F3C6B58C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6620-8B7C-4F22-A1E9-CBE7D37EC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065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86B0D-A327-2B8A-CF84-5F252042B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534AF-A00B-BECA-7127-7327F16B67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BD72CF-1144-5B6C-BABD-3502049FDF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DFFDBF-67AA-74C4-2263-DC0E3F127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F30D4-A154-427E-AA0E-1DD61A96E77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22416C-0195-E352-5469-9D8BFBE52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B1FEEB-2464-237A-F5BE-2BA79D804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6620-8B7C-4F22-A1E9-CBE7D37EC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0934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39212-C631-D324-31A6-CA3D28F4B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C6872E-61AD-5DCA-9816-33AFB8FBCD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8F1B49-E9EC-191C-248D-FEFDF07B26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19EF6B-923E-173D-9F75-8EB1F3B798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23EFC9-BE62-E5F4-ED9D-3864316A22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CC6FF6-B37F-1DDB-A306-177D237C1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F30D4-A154-427E-AA0E-1DD61A96E77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79F9C1-9F9F-4753-6006-B907F8D23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95C0CA-F383-55A2-87F5-C5A86CFBE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6620-8B7C-4F22-A1E9-CBE7D37EC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0750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2CD89-3DF0-FE1B-56EB-D44C68EFA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76CDE6-C94B-50C9-2381-3F18F5879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F30D4-A154-427E-AA0E-1DD61A96E77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41D3B1-EEB0-544C-EAFD-7CB287226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2F73CA-7516-2832-2273-8A12F2C7B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6620-8B7C-4F22-A1E9-CBE7D37EC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9780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AC7EAF-D941-B507-4C1A-70B5F7265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F30D4-A154-427E-AA0E-1DD61A96E77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5B5DDE-038D-5B9B-9BE9-9847AB6B3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9304B3-164D-C0A7-72AD-00CFC725A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6620-8B7C-4F22-A1E9-CBE7D37EC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8769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BB92C-BF0E-9151-3F53-E6930301C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06430-9A5E-64CA-9A2A-AA931ABC2B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4DDF1C-C9A3-C986-F2CF-2BDC65FDE9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A62C85-A01A-28E0-BB92-5E15E704A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F30D4-A154-427E-AA0E-1DD61A96E77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52E79C-916F-0CD5-AF8F-661581E70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5D0BB7-29E3-3E9A-74A8-F83191EEC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6620-8B7C-4F22-A1E9-CBE7D37EC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074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B561F-7C70-99E9-CA97-1B84780D9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D20486-5EFC-74D2-33FB-D8B7BC3867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3C0FE6-8F80-D712-6FE8-29D9CAA707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5D5C88-8115-0DB6-6368-E6604E87E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F30D4-A154-427E-AA0E-1DD61A96E77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AF9416-F1B2-A770-4CE4-9BD227799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38EFF0-42BD-5398-4A87-482873A25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6620-8B7C-4F22-A1E9-CBE7D37EC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4549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95C14-0BA6-1B26-B9B1-39ED85402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54345D-3A34-AB24-8BA2-AD9619E4ED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381E55-0C6C-6F18-50FA-4CE669B71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F30D4-A154-427E-AA0E-1DD61A96E77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E35CFA-8688-553F-6FF6-4A0FDFE63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0B0F8E-CB8E-D8F7-4643-76951CF0E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6620-8B7C-4F22-A1E9-CBE7D37EC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9821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140118-1F1F-9361-A7F6-CCEB0AA1F5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CDE505-0286-1E46-41E5-8AC99673CA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6C8154-2B4C-5BDA-F7F7-A9420928F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F30D4-A154-427E-AA0E-1DD61A96E77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9C25A-02B2-561F-7DE5-FAFA8375C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29DCA7-020A-2607-39F3-E44F36BE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76620-8B7C-4F22-A1E9-CBE7D37EC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4198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 - Picture Bleed - Whit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6F7CDB0-627F-407C-AC02-B94EBF9AF4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5BF251-8D01-423F-B7A0-633CF1E1DB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71008" y="6237585"/>
            <a:ext cx="1082042" cy="42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39321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ing, Subheading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53D49-24F7-4DD3-A9D9-9C5E7A08FD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5542"/>
          </a:xfrm>
        </p:spPr>
        <p:txBody>
          <a:bodyPr>
            <a:normAutofit/>
          </a:bodyPr>
          <a:lstStyle>
            <a:lvl1pPr>
              <a:defRPr sz="38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4A899-CBE2-415A-BAB9-DEAB9E974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38012" cy="4351338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1"/>
              </a:buClr>
              <a:defRPr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Shape, arrow&#10;&#10;Description automatically generated">
            <a:extLst>
              <a:ext uri="{FF2B5EF4-FFF2-40B4-BE49-F238E27FC236}">
                <a16:creationId xmlns:a16="http://schemas.microsoft.com/office/drawing/2014/main" id="{4940D053-CF86-4C48-B69A-2D5A01672A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787" y="395287"/>
            <a:ext cx="568413" cy="568413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695E9D-01AD-4CE6-9639-72118CC728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6612" y="1100668"/>
            <a:ext cx="10515600" cy="49000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7040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6249E5-CC25-4AF7-928D-3AA877CB4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A9AD8-911E-48F8-8F0A-78C6D9C5D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203F8-B8B3-4C25-BD81-A3F202A1F0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36A8E3-282A-4AA6-8BDF-C5C8783082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Something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68747-FF16-4482-91C5-E6854C39A4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09946-B115-4302-B7EB-C83E0B32B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25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6249E5-CC25-4AF7-928D-3AA877CB4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A9AD8-911E-48F8-8F0A-78C6D9C5D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203F8-B8B3-4C25-BD81-A3F202A1F0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ADAB1-A81E-4EE0-A157-97F4C5877DB9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36A8E3-282A-4AA6-8BDF-C5C8783082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68747-FF16-4482-91C5-E6854C39A4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09946-B115-4302-B7EB-C83E0B32B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066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E27D42-C990-BFDE-7EA9-1F81533E9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9AB3A-919E-0DDC-D857-C2DFF2E34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DECDA-4AE0-0DC8-ECA1-CBAFECEA8D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DF30D4-A154-427E-AA0E-1DD61A96E77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A00869-ECCE-F5B3-B9AA-7862DB6130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E1A32-75FA-5F7A-3EEE-1A80D0F76F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C76620-8B7C-4F22-A1E9-CBE7D37EC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945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3.pn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jpg"/><Relationship Id="rId11" Type="http://schemas.openxmlformats.org/officeDocument/2006/relationships/image" Target="../media/image10.png"/><Relationship Id="rId5" Type="http://schemas.openxmlformats.org/officeDocument/2006/relationships/image" Target="../media/image13.jpg"/><Relationship Id="rId10" Type="http://schemas.openxmlformats.org/officeDocument/2006/relationships/image" Target="../media/image9.jpg"/><Relationship Id="rId4" Type="http://schemas.openxmlformats.org/officeDocument/2006/relationships/image" Target="../media/image12.jpg"/><Relationship Id="rId9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3.png"/><Relationship Id="rId7" Type="http://schemas.openxmlformats.org/officeDocument/2006/relationships/image" Target="../media/image18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11" Type="http://schemas.openxmlformats.org/officeDocument/2006/relationships/image" Target="../media/image9.jpg"/><Relationship Id="rId5" Type="http://schemas.openxmlformats.org/officeDocument/2006/relationships/image" Target="../media/image16.jpeg"/><Relationship Id="rId10" Type="http://schemas.openxmlformats.org/officeDocument/2006/relationships/image" Target="../media/image8.jpg"/><Relationship Id="rId4" Type="http://schemas.openxmlformats.org/officeDocument/2006/relationships/image" Target="../media/image15.jpeg"/><Relationship Id="rId9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3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19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21.png"/><Relationship Id="rId7" Type="http://schemas.openxmlformats.org/officeDocument/2006/relationships/image" Target="../media/image8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22.jp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9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4.JPEG"/><Relationship Id="rId7" Type="http://schemas.openxmlformats.org/officeDocument/2006/relationships/image" Target="../media/image9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6.jpeg"/><Relationship Id="rId7" Type="http://schemas.openxmlformats.org/officeDocument/2006/relationships/image" Target="../media/image9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8.png"/><Relationship Id="rId7" Type="http://schemas.openxmlformats.org/officeDocument/2006/relationships/image" Target="../media/image9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0.jpeg"/><Relationship Id="rId7" Type="http://schemas.openxmlformats.org/officeDocument/2006/relationships/image" Target="../media/image9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2.jpeg"/><Relationship Id="rId7" Type="http://schemas.openxmlformats.org/officeDocument/2006/relationships/image" Target="../media/image9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4.jpeg"/><Relationship Id="rId7" Type="http://schemas.openxmlformats.org/officeDocument/2006/relationships/image" Target="../media/image9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89BE558-A0FA-D603-ED0B-C80FF385F9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3" b="4097"/>
          <a:stretch>
            <a:fillRect/>
          </a:stretch>
        </p:blipFill>
        <p:spPr>
          <a:xfrm>
            <a:off x="1647986" y="0"/>
            <a:ext cx="8896027" cy="5167392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B5D94AC-26B4-4A17-8EA6-FFD1BD8CC6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7701" y="5505565"/>
            <a:ext cx="10309786" cy="12316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D2E66"/>
                </a:solidFill>
              </a:rPr>
              <a:t>Perrin Park Habitat Restoration Design</a:t>
            </a:r>
            <a:endParaRPr lang="en-US" sz="2000" dirty="0">
              <a:solidFill>
                <a:srgbClr val="0D2E66"/>
              </a:solidFill>
            </a:endParaRPr>
          </a:p>
          <a:p>
            <a:r>
              <a:rPr lang="en-US" sz="2000" dirty="0">
                <a:solidFill>
                  <a:srgbClr val="0D2E66"/>
                </a:solidFill>
              </a:rPr>
              <a:t>October 2026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78FF63F-FDAB-BEAB-0203-C442AB6499CF}"/>
              </a:ext>
            </a:extLst>
          </p:cNvPr>
          <p:cNvGrpSpPr/>
          <p:nvPr/>
        </p:nvGrpSpPr>
        <p:grpSpPr>
          <a:xfrm>
            <a:off x="8191500" y="6194781"/>
            <a:ext cx="3722799" cy="430304"/>
            <a:chOff x="7672452" y="6134786"/>
            <a:chExt cx="4241847" cy="490299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1FACBD2-ADE4-C3EB-2068-9CC2A81517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2452" y="6191723"/>
              <a:ext cx="1388610" cy="43336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3977D08D-C65D-8D2B-9127-F26E0ECA27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1538" y="6134786"/>
              <a:ext cx="480889" cy="480889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86919B92-CE90-839B-D6AD-D93E0D210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0855" y="6181934"/>
              <a:ext cx="480890" cy="433362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57E7908F-A694-31CB-7F67-AB49B33CA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62903" y="6256514"/>
              <a:ext cx="851396" cy="237431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D02B22E6-55A3-6546-782B-61AD63A0EB5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663"/>
            <a:stretch>
              <a:fillRect/>
            </a:stretch>
          </p:blipFill>
          <p:spPr>
            <a:xfrm>
              <a:off x="10442220" y="6139903"/>
              <a:ext cx="480890" cy="4712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6625271"/>
      </p:ext>
    </p:extLst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p showing geographic locations of Area of Concerns (AOCs)">
            <a:extLst>
              <a:ext uri="{FF2B5EF4-FFF2-40B4-BE49-F238E27FC236}">
                <a16:creationId xmlns:a16="http://schemas.microsoft.com/office/drawing/2014/main" id="{A280E154-FDBB-51D0-791A-7CE446E5BD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920" y="1239520"/>
            <a:ext cx="7945120" cy="5223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329;p9">
            <a:extLst>
              <a:ext uri="{FF2B5EF4-FFF2-40B4-BE49-F238E27FC236}">
                <a16:creationId xmlns:a16="http://schemas.microsoft.com/office/drawing/2014/main" id="{DFE4B493-45B1-9EC6-241F-56FF6E4B4887}"/>
              </a:ext>
            </a:extLst>
          </p:cNvPr>
          <p:cNvSpPr txBox="1">
            <a:spLocks/>
          </p:cNvSpPr>
          <p:nvPr/>
        </p:nvSpPr>
        <p:spPr>
          <a:xfrm>
            <a:off x="7886700" y="1337095"/>
            <a:ext cx="4091940" cy="4387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D7D31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1987: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AOCs identified</a:t>
            </a:r>
          </a:p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D7D31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1992 – 2014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: Rouge Project</a:t>
            </a:r>
          </a:p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D7D31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2005</a:t>
            </a:r>
            <a:r>
              <a:rPr lang="en-US" sz="1800" b="1" kern="0" dirty="0">
                <a:solidFill>
                  <a:schemeClr val="bg2">
                    <a:lumMod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ARC formed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D7D31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2008</a:t>
            </a:r>
            <a:r>
              <a:rPr lang="en-US" sz="1800" b="1" kern="0" dirty="0">
                <a:solidFill>
                  <a:schemeClr val="bg2">
                    <a:lumMod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Projects identified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D7D31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2010: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Great Lakes Restoration Initiative (GLRI) established, ARC receives its first GLRI funding</a:t>
            </a:r>
          </a:p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D7D31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2014: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Habitat BUI List</a:t>
            </a:r>
          </a:p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D7D31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2010 – 2025: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ARC utilizes $30M+ to complete 30+ restoration projects</a:t>
            </a:r>
          </a:p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Pct val="100000"/>
              <a:buFont typeface="Arial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D2E66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5F91C88-5BA5-39A1-D47F-C1290337F5E0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7355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D2E66"/>
                </a:solidFill>
              </a:rPr>
              <a:t>U.S. Great Lakes Area of Concern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D2E66"/>
              </a:solidFill>
              <a:effectLst/>
              <a:uLnTx/>
              <a:uFillTx/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11" name="Picture 10" descr="Shape, arrow&#10;&#10;Description automatically generated">
            <a:extLst>
              <a:ext uri="{FF2B5EF4-FFF2-40B4-BE49-F238E27FC236}">
                <a16:creationId xmlns:a16="http://schemas.microsoft.com/office/drawing/2014/main" id="{13B667A9-3265-1199-D771-1E51BD5F06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787" y="395287"/>
            <a:ext cx="568413" cy="568413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D78D1B1E-CF3D-0CD1-4AA9-87F2E69ED7A9}"/>
              </a:ext>
            </a:extLst>
          </p:cNvPr>
          <p:cNvGrpSpPr/>
          <p:nvPr/>
        </p:nvGrpSpPr>
        <p:grpSpPr>
          <a:xfrm>
            <a:off x="8191500" y="6194781"/>
            <a:ext cx="3722799" cy="430304"/>
            <a:chOff x="7672452" y="6134786"/>
            <a:chExt cx="4241847" cy="49029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E124BF4-0E86-27F9-19C2-407D502FFB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2452" y="6191723"/>
              <a:ext cx="1388610" cy="433362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66C476E-6C0C-D8A3-5FFB-FEAC5629A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1538" y="6134786"/>
              <a:ext cx="480889" cy="480889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DD720DE-4F9C-2C51-35C3-829161EC9E0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0855" y="6181934"/>
              <a:ext cx="480890" cy="433362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DD17A2F-3B63-59EE-C34D-57A47340E54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62903" y="6256514"/>
              <a:ext cx="851396" cy="237431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41B1B0B-CF70-7142-5C02-E113A03CA33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663"/>
            <a:stretch>
              <a:fillRect/>
            </a:stretch>
          </p:blipFill>
          <p:spPr>
            <a:xfrm>
              <a:off x="10442220" y="6139903"/>
              <a:ext cx="480890" cy="4712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8229376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6C49713-BCD9-1535-1271-D95E27106053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7355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D2E66"/>
                </a:solidFill>
              </a:rPr>
              <a:t>ARC Grant Projects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D2E66"/>
              </a:solidFill>
              <a:effectLst/>
              <a:uLnTx/>
              <a:uFillTx/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10" name="Picture 9" descr="Shape, arrow&#10;&#10;Description automatically generated">
            <a:extLst>
              <a:ext uri="{FF2B5EF4-FFF2-40B4-BE49-F238E27FC236}">
                <a16:creationId xmlns:a16="http://schemas.microsoft.com/office/drawing/2014/main" id="{7EE049AD-4BA8-B49D-B911-0F95D22E3AB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787" y="395287"/>
            <a:ext cx="568413" cy="5684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43FFC7-8040-4C55-3857-565D951917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33" y="1400174"/>
            <a:ext cx="4351934" cy="49155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06B2E8-569D-1FDA-C18D-1E76AFBC5F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973" y="190541"/>
            <a:ext cx="6317546" cy="617850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038BF2A-D22F-6B0A-2135-DE32D2DDF8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911" y="1400174"/>
            <a:ext cx="1374481" cy="1387983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F69269C-BAEC-0AE8-813D-E03B9023A9BF}"/>
              </a:ext>
            </a:extLst>
          </p:cNvPr>
          <p:cNvCxnSpPr>
            <a:cxnSpLocks/>
          </p:cNvCxnSpPr>
          <p:nvPr/>
        </p:nvCxnSpPr>
        <p:spPr>
          <a:xfrm flipV="1">
            <a:off x="6212681" y="2347913"/>
            <a:ext cx="745332" cy="21193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2DE17B2-7E17-48CA-76A8-E1EB63D3DE3E}"/>
              </a:ext>
            </a:extLst>
          </p:cNvPr>
          <p:cNvCxnSpPr>
            <a:cxnSpLocks/>
          </p:cNvCxnSpPr>
          <p:nvPr/>
        </p:nvCxnSpPr>
        <p:spPr>
          <a:xfrm>
            <a:off x="6184106" y="2588419"/>
            <a:ext cx="188286" cy="71675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3D9EE7B3-2801-6AE1-D503-4D3C4E09507A}"/>
              </a:ext>
            </a:extLst>
          </p:cNvPr>
          <p:cNvGrpSpPr/>
          <p:nvPr/>
        </p:nvGrpSpPr>
        <p:grpSpPr>
          <a:xfrm>
            <a:off x="8191500" y="6194781"/>
            <a:ext cx="3722799" cy="430304"/>
            <a:chOff x="7672452" y="6134786"/>
            <a:chExt cx="4241847" cy="49029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41FDE42-5000-A313-6131-E55836AC0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2452" y="6191723"/>
              <a:ext cx="1388610" cy="43336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4847BF2-DEBE-6B49-6072-0AD8601D8A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1538" y="6134786"/>
              <a:ext cx="480889" cy="480889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25DAF35-2486-BEFF-47C1-32D163EB9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0855" y="6181934"/>
              <a:ext cx="480890" cy="433362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86C6BA0-E743-964D-DCA2-D4DE227BF8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62903" y="6256514"/>
              <a:ext cx="851396" cy="237431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58D825B-7428-7C2C-AAA1-73D648A3C1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663"/>
            <a:stretch>
              <a:fillRect/>
            </a:stretch>
          </p:blipFill>
          <p:spPr>
            <a:xfrm>
              <a:off x="10442220" y="6139903"/>
              <a:ext cx="480890" cy="4712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50813519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42E7B-89B2-929A-AF21-E455308DB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93E9F-3D8A-B062-8F12-76485CCCACDE}"/>
              </a:ext>
            </a:extLst>
          </p:cNvPr>
          <p:cNvSpPr txBox="1">
            <a:spLocks/>
          </p:cNvSpPr>
          <p:nvPr/>
        </p:nvSpPr>
        <p:spPr>
          <a:xfrm>
            <a:off x="838199" y="365126"/>
            <a:ext cx="7334251" cy="7355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D2E66"/>
                </a:solidFill>
              </a:rPr>
              <a:t>Restoration in Westland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D2E66"/>
              </a:solidFill>
              <a:effectLst/>
              <a:uLnTx/>
              <a:uFillTx/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3" name="Picture 2" descr="Shape, arrow&#10;&#10;Description automatically generated">
            <a:extLst>
              <a:ext uri="{FF2B5EF4-FFF2-40B4-BE49-F238E27FC236}">
                <a16:creationId xmlns:a16="http://schemas.microsoft.com/office/drawing/2014/main" id="{DAB5A114-D5B9-0AE4-F4A2-E7F29533517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787" y="395287"/>
            <a:ext cx="568413" cy="568413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E6FB8DEB-BCCD-AE4D-C40F-49B46AADF1C2}"/>
              </a:ext>
            </a:extLst>
          </p:cNvPr>
          <p:cNvSpPr txBox="1"/>
          <p:nvPr/>
        </p:nvSpPr>
        <p:spPr>
          <a:xfrm>
            <a:off x="842962" y="1100668"/>
            <a:ext cx="10506075" cy="25322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accent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Sherwood Park</a:t>
            </a:r>
          </a:p>
          <a:p>
            <a:pPr>
              <a:lnSpc>
                <a:spcPct val="107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600" dirty="0">
                <a:solidFill>
                  <a:srgbClr val="0D2E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6.8 acres habitat creation/restoration</a:t>
            </a:r>
          </a:p>
          <a:p>
            <a:pPr marL="800100" lvl="1" indent="-342900">
              <a:lnSpc>
                <a:spcPct val="107000"/>
              </a:lnSpc>
              <a:spcAft>
                <a:spcPts val="600"/>
              </a:spcAft>
              <a:buClr>
                <a:schemeClr val="accent1"/>
              </a:buClr>
              <a:buFont typeface="Arial,Sans-Serif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Wetland creation/restoration</a:t>
            </a:r>
          </a:p>
          <a:p>
            <a:pPr marL="800100" lvl="1" indent="-342900">
              <a:lnSpc>
                <a:spcPct val="107000"/>
              </a:lnSpc>
              <a:spcAft>
                <a:spcPts val="600"/>
              </a:spcAft>
              <a:buClr>
                <a:schemeClr val="accent1"/>
              </a:buClr>
              <a:buFont typeface="Arial,Sans-Serif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Conversion of maintained lawn to native wet meadow</a:t>
            </a:r>
          </a:p>
          <a:p>
            <a:pPr marL="800100" lvl="1" indent="-342900">
              <a:lnSpc>
                <a:spcPct val="107000"/>
              </a:lnSpc>
              <a:spcAft>
                <a:spcPts val="600"/>
              </a:spcAft>
              <a:buClr>
                <a:schemeClr val="accent1"/>
              </a:buClr>
              <a:buFont typeface="Arial,Sans-Serif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Riparian invasive species treatment</a:t>
            </a:r>
          </a:p>
          <a:p>
            <a:pPr>
              <a:spcAft>
                <a:spcPts val="600"/>
              </a:spcAft>
            </a:pPr>
            <a:endParaRPr lang="en-US" dirty="0">
              <a:latin typeface="Bahnschrift" panose="020B0502040204020203" pitchFamily="34" charset="0"/>
            </a:endParaRPr>
          </a:p>
        </p:txBody>
      </p:sp>
      <p:pic>
        <p:nvPicPr>
          <p:cNvPr id="7" name="Picture 6" descr="A field with a tree and grass&#10;&#10;Description automatically generated">
            <a:extLst>
              <a:ext uri="{FF2B5EF4-FFF2-40B4-BE49-F238E27FC236}">
                <a16:creationId xmlns:a16="http://schemas.microsoft.com/office/drawing/2014/main" id="{2BF34B91-6699-5879-EFE3-78A29C628C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197" b="-100"/>
          <a:stretch>
            <a:fillRect/>
          </a:stretch>
        </p:blipFill>
        <p:spPr>
          <a:xfrm>
            <a:off x="8087398" y="547687"/>
            <a:ext cx="3630072" cy="2730604"/>
          </a:xfrm>
          <a:prstGeom prst="rect">
            <a:avLst/>
          </a:prstGeom>
        </p:spPr>
      </p:pic>
      <p:pic>
        <p:nvPicPr>
          <p:cNvPr id="8" name="Picture 7" descr="A field of flowers and grass&#10;&#10;Description automatically generated">
            <a:extLst>
              <a:ext uri="{FF2B5EF4-FFF2-40B4-BE49-F238E27FC236}">
                <a16:creationId xmlns:a16="http://schemas.microsoft.com/office/drawing/2014/main" id="{0B245282-8EDE-FD3C-D462-DCADD1AC11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7398" y="3429000"/>
            <a:ext cx="3630073" cy="2720455"/>
          </a:xfrm>
          <a:prstGeom prst="rect">
            <a:avLst/>
          </a:prstGeom>
        </p:spPr>
      </p:pic>
      <p:pic>
        <p:nvPicPr>
          <p:cNvPr id="9" name="Picture 8" descr="A tractor parked on a dirt road&#10;&#10;Description automatically generated">
            <a:extLst>
              <a:ext uri="{FF2B5EF4-FFF2-40B4-BE49-F238E27FC236}">
                <a16:creationId xmlns:a16="http://schemas.microsoft.com/office/drawing/2014/main" id="{B178325E-1AC2-3BC5-7DB1-8FBADC60AFF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76"/>
          <a:stretch>
            <a:fillRect/>
          </a:stretch>
        </p:blipFill>
        <p:spPr>
          <a:xfrm>
            <a:off x="553993" y="3428999"/>
            <a:ext cx="3630072" cy="27204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319E101-532E-DE9C-C32E-D6AD35A552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223" y="3426900"/>
            <a:ext cx="3630072" cy="2722554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FECD2121-7D69-7829-4D8C-EBE955120464}"/>
              </a:ext>
            </a:extLst>
          </p:cNvPr>
          <p:cNvGrpSpPr/>
          <p:nvPr/>
        </p:nvGrpSpPr>
        <p:grpSpPr>
          <a:xfrm>
            <a:off x="8191500" y="6194781"/>
            <a:ext cx="3722799" cy="430304"/>
            <a:chOff x="7672452" y="6134786"/>
            <a:chExt cx="4241847" cy="490299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3A41B44-4A24-21B6-F86E-396F56B676C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2452" y="6191723"/>
              <a:ext cx="1388610" cy="433362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DEC9EC4-8903-9B85-A2BF-C0D5460FAFE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1538" y="6134786"/>
              <a:ext cx="480889" cy="480889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0C0C7D3-2451-50DD-E73A-B0EB053472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0855" y="6181934"/>
              <a:ext cx="480890" cy="433362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9D96A449-FC8B-3596-BD9F-6863F2B599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62903" y="6256514"/>
              <a:ext cx="851396" cy="237431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92A2373-7C11-F7D4-0F71-FF5EB9789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663"/>
            <a:stretch>
              <a:fillRect/>
            </a:stretch>
          </p:blipFill>
          <p:spPr>
            <a:xfrm>
              <a:off x="10442220" y="6139903"/>
              <a:ext cx="480890" cy="4712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11828995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E645D-9B10-31AC-BB5C-F17BBDA5F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C8239-0EF6-F11C-273E-93BB965A9DA0}"/>
              </a:ext>
            </a:extLst>
          </p:cNvPr>
          <p:cNvSpPr txBox="1">
            <a:spLocks/>
          </p:cNvSpPr>
          <p:nvPr/>
        </p:nvSpPr>
        <p:spPr>
          <a:xfrm>
            <a:off x="838199" y="365126"/>
            <a:ext cx="7334251" cy="7355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srgbClr val="0D2E66"/>
                </a:solidFill>
              </a:rPr>
              <a:t>Restoration in Westland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D2E66"/>
              </a:solidFill>
              <a:effectLst/>
              <a:uLnTx/>
              <a:uFillTx/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3" name="Picture 2" descr="Shape, arrow&#10;&#10;Description automatically generated">
            <a:extLst>
              <a:ext uri="{FF2B5EF4-FFF2-40B4-BE49-F238E27FC236}">
                <a16:creationId xmlns:a16="http://schemas.microsoft.com/office/drawing/2014/main" id="{F2EE454D-8C19-7287-70E3-8AD3D35A0D0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787" y="395287"/>
            <a:ext cx="568413" cy="568413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BFE94341-CB4E-0A47-7FAB-CF931AA77FEC}"/>
              </a:ext>
            </a:extLst>
          </p:cNvPr>
          <p:cNvSpPr txBox="1"/>
          <p:nvPr/>
        </p:nvSpPr>
        <p:spPr>
          <a:xfrm>
            <a:off x="842963" y="1100668"/>
            <a:ext cx="5356670" cy="37947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accent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Merriman Hollow Park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accent1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(Under Construction)</a:t>
            </a:r>
          </a:p>
          <a:p>
            <a:pPr>
              <a:lnSpc>
                <a:spcPct val="107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600" dirty="0">
                <a:solidFill>
                  <a:srgbClr val="0D2E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4.4 acres habitat creation/restoration</a:t>
            </a:r>
          </a:p>
          <a:p>
            <a:pPr marL="800100" lvl="1" indent="-342900">
              <a:lnSpc>
                <a:spcPct val="107000"/>
              </a:lnSpc>
              <a:spcAft>
                <a:spcPts val="600"/>
              </a:spcAft>
              <a:buClr>
                <a:schemeClr val="accent1"/>
              </a:buClr>
              <a:buFont typeface="Arial,Sans-Serif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Wetland creation/restoration</a:t>
            </a:r>
          </a:p>
          <a:p>
            <a:pPr marL="800100" lvl="1" indent="-342900">
              <a:lnSpc>
                <a:spcPct val="107000"/>
              </a:lnSpc>
              <a:spcAft>
                <a:spcPts val="600"/>
              </a:spcAft>
              <a:buClr>
                <a:schemeClr val="accent1"/>
              </a:buClr>
              <a:buFont typeface="Arial,Sans-Serif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Conversion of maintained lawn to native wet meadow/prairie</a:t>
            </a:r>
          </a:p>
          <a:p>
            <a:pPr marL="800100" lvl="1" indent="-342900">
              <a:lnSpc>
                <a:spcPct val="107000"/>
              </a:lnSpc>
              <a:spcAft>
                <a:spcPts val="600"/>
              </a:spcAft>
              <a:buClr>
                <a:schemeClr val="accent1"/>
              </a:buClr>
              <a:buFont typeface="Arial,Sans-Serif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Riparian invasive species treatment</a:t>
            </a:r>
          </a:p>
          <a:p>
            <a:pPr>
              <a:spcAft>
                <a:spcPts val="600"/>
              </a:spcAft>
            </a:pPr>
            <a:endParaRPr lang="en-US" dirty="0">
              <a:latin typeface="Bahnschrift" panose="020B0502040204020203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3D4CCD3-452C-31A1-CEA0-37AB85A0C3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8173" y="424808"/>
            <a:ext cx="5761084" cy="543641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3C575E3-D984-004D-4323-0718557C40F8}"/>
              </a:ext>
            </a:extLst>
          </p:cNvPr>
          <p:cNvGrpSpPr/>
          <p:nvPr/>
        </p:nvGrpSpPr>
        <p:grpSpPr>
          <a:xfrm>
            <a:off x="8191500" y="6194781"/>
            <a:ext cx="3722799" cy="430304"/>
            <a:chOff x="7672452" y="6134786"/>
            <a:chExt cx="4241847" cy="49029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3D1CCAE-243A-6876-681B-75F913673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2452" y="6191723"/>
              <a:ext cx="1388610" cy="43336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0C9E3FE-92C9-2E14-EF7F-158564C70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1538" y="6134786"/>
              <a:ext cx="480889" cy="48088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3DA3063-C50C-9059-81CD-68A3D6063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0855" y="6181934"/>
              <a:ext cx="480890" cy="433362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7C73D2C-8780-AB46-049F-482EF1B538F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62903" y="6256514"/>
              <a:ext cx="851396" cy="237431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CA70892-3C82-584D-9517-E9CAF317B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663"/>
            <a:stretch>
              <a:fillRect/>
            </a:stretch>
          </p:blipFill>
          <p:spPr>
            <a:xfrm>
              <a:off x="10442220" y="6139903"/>
              <a:ext cx="480890" cy="4712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2752962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1D80CEE-61C2-41FF-A480-EA8966C2A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D2E66"/>
                </a:solidFill>
              </a:rPr>
              <a:t>Project Partners and Roles</a:t>
            </a:r>
          </a:p>
        </p:txBody>
      </p:sp>
      <p:sp>
        <p:nvSpPr>
          <p:cNvPr id="5" name="Content Placeholder 11">
            <a:extLst>
              <a:ext uri="{FF2B5EF4-FFF2-40B4-BE49-F238E27FC236}">
                <a16:creationId xmlns:a16="http://schemas.microsoft.com/office/drawing/2014/main" id="{2AA6E3B8-9BC8-BBCA-C6AE-972907E8080D}"/>
              </a:ext>
            </a:extLst>
          </p:cNvPr>
          <p:cNvSpPr txBox="1">
            <a:spLocks/>
          </p:cNvSpPr>
          <p:nvPr/>
        </p:nvSpPr>
        <p:spPr>
          <a:xfrm>
            <a:off x="341530" y="1047114"/>
            <a:ext cx="8076998" cy="544576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 Environmental Protection Agency: Great Lakes National Program Office- Funding (Great Lakes Restoration Initiative)</a:t>
            </a:r>
          </a:p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Alliance of Rouge Communities (ARC) – Grant/Project Owner</a:t>
            </a:r>
          </a:p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Wayne County Parks – Landowner/ARC Community Member</a:t>
            </a:r>
          </a:p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City of Westland – ARC Community Member</a:t>
            </a:r>
          </a:p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Rouge River Advisory Council – Local PAC</a:t>
            </a:r>
          </a:p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Friends of the Rouge – Local Non-Profit</a:t>
            </a:r>
          </a:p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Environmental Consulting &amp; Technology, Inc. (ECT) – Engineer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3FF478-D2F1-4718-3299-12F7D7F948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7698" y="2425424"/>
            <a:ext cx="1947034" cy="1759366"/>
          </a:xfrm>
          <a:prstGeom prst="rect">
            <a:avLst/>
          </a:prstGeom>
        </p:spPr>
      </p:pic>
      <p:pic>
        <p:nvPicPr>
          <p:cNvPr id="8" name="Picture 7" descr="Blue text on a black background&#10;&#10;AI-generated content may be incorrect.">
            <a:extLst>
              <a:ext uri="{FF2B5EF4-FFF2-40B4-BE49-F238E27FC236}">
                <a16:creationId xmlns:a16="http://schemas.microsoft.com/office/drawing/2014/main" id="{17FE76E1-462D-1113-1B5A-982311D4022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7251" y="4639557"/>
            <a:ext cx="2187929" cy="10100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BBCAC6-1F61-1428-CE40-C33D734090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3102" y="593266"/>
            <a:ext cx="1716227" cy="151778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6FCDC1A4-A16B-6329-4C04-8A9E876667E5}"/>
              </a:ext>
            </a:extLst>
          </p:cNvPr>
          <p:cNvGrpSpPr/>
          <p:nvPr/>
        </p:nvGrpSpPr>
        <p:grpSpPr>
          <a:xfrm>
            <a:off x="8191500" y="6194781"/>
            <a:ext cx="3722799" cy="430304"/>
            <a:chOff x="7672452" y="6134786"/>
            <a:chExt cx="4241847" cy="49029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2B0D923-CFA9-94F5-0E93-6930821E2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2452" y="6191723"/>
              <a:ext cx="1388610" cy="433362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2D1D29C-181A-BEDD-DCAE-8915CC7EF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1538" y="6134786"/>
              <a:ext cx="480889" cy="48088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AAE9789-4F21-1655-73BA-3BFD61E08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0855" y="6181934"/>
              <a:ext cx="480890" cy="43336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1F417E1-B53F-D9D1-1DC4-E720016496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62903" y="6256514"/>
              <a:ext cx="851396" cy="23743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DDDB140-2456-9470-41BD-2F6E048CE76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663"/>
            <a:stretch>
              <a:fillRect/>
            </a:stretch>
          </p:blipFill>
          <p:spPr>
            <a:xfrm>
              <a:off x="10442220" y="6139903"/>
              <a:ext cx="480890" cy="4712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4200351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1D80CEE-61C2-41FF-A480-EA8966C2A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0D2E66"/>
                </a:solidFill>
              </a:rPr>
              <a:t>Perrin Park Restoration Grant</a:t>
            </a:r>
          </a:p>
        </p:txBody>
      </p:sp>
      <p:sp>
        <p:nvSpPr>
          <p:cNvPr id="5" name="Content Placeholder 11">
            <a:extLst>
              <a:ext uri="{FF2B5EF4-FFF2-40B4-BE49-F238E27FC236}">
                <a16:creationId xmlns:a16="http://schemas.microsoft.com/office/drawing/2014/main" id="{2AA6E3B8-9BC8-BBCA-C6AE-972907E8080D}"/>
              </a:ext>
            </a:extLst>
          </p:cNvPr>
          <p:cNvSpPr txBox="1">
            <a:spLocks/>
          </p:cNvSpPr>
          <p:nvPr/>
        </p:nvSpPr>
        <p:spPr>
          <a:xfrm>
            <a:off x="838200" y="1263228"/>
            <a:ext cx="10896600" cy="4528607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  <a:defRPr kumimoji="0" sz="2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1208" indent="-228600" algn="l" rtl="0" eaLnBrk="1" latinLnBrk="0" hangingPunct="1">
              <a:spcBef>
                <a:spcPts val="5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58952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0000"/>
              <a:buFont typeface="Wingdings"/>
              <a:buChar char="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70000"/>
              <a:buFont typeface="Wingdings"/>
              <a:buChar char="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  <a:tabLst/>
              <a:defRPr/>
            </a:pPr>
            <a:r>
              <a:rPr lang="en-US" sz="3300" dirty="0">
                <a:solidFill>
                  <a:srgbClr val="0D2E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2024 EPA GLRI Habitat Design Grant GL00E03805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None/>
              <a:tabLst/>
              <a:defRPr/>
            </a:pPr>
            <a:r>
              <a:rPr lang="en-US" sz="3300" dirty="0">
                <a:solidFill>
                  <a:srgbClr val="0D2E6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(2024- 2026) - $453,250</a:t>
            </a:r>
          </a:p>
          <a:p>
            <a:pPr marL="704088" lvl="1" indent="-457200">
              <a:spcBef>
                <a:spcPts val="0"/>
              </a:spcBef>
              <a:buClr>
                <a:srgbClr val="F17B1C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Preliminary Engineering</a:t>
            </a:r>
          </a:p>
          <a:p>
            <a:pPr marL="704088" lvl="1" indent="-457200">
              <a:spcBef>
                <a:spcPts val="0"/>
              </a:spcBef>
              <a:buClr>
                <a:srgbClr val="F17B1C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Field </a:t>
            </a:r>
            <a:r>
              <a:rPr lang="en-US" sz="2800" dirty="0">
                <a:solidFill>
                  <a:srgbClr val="4D4D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Investigations</a:t>
            </a:r>
          </a:p>
          <a:p>
            <a:pPr marL="704088" lvl="1" indent="-457200">
              <a:spcBef>
                <a:spcPts val="0"/>
              </a:spcBef>
              <a:buClr>
                <a:srgbClr val="F17B1C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Restoration Design </a:t>
            </a:r>
          </a:p>
          <a:p>
            <a:pPr marL="704088" lvl="1" indent="-457200">
              <a:spcBef>
                <a:spcPts val="0"/>
              </a:spcBef>
              <a:buClr>
                <a:srgbClr val="F17B1C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Permitting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4AE5E4D-5D80-EF16-BCC5-1BBDA28D8639}"/>
              </a:ext>
            </a:extLst>
          </p:cNvPr>
          <p:cNvGrpSpPr/>
          <p:nvPr/>
        </p:nvGrpSpPr>
        <p:grpSpPr>
          <a:xfrm>
            <a:off x="8191500" y="6194781"/>
            <a:ext cx="3722799" cy="430304"/>
            <a:chOff x="7672452" y="6134786"/>
            <a:chExt cx="4241847" cy="49029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2B99671-8CD2-521C-15A6-D70265EC5E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2452" y="6191723"/>
              <a:ext cx="1388610" cy="433362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598D780-23AB-43EE-1822-D3B6E072E4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1538" y="6134786"/>
              <a:ext cx="480889" cy="48088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2286518-FE74-6C3D-34D5-9729399280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0855" y="6181934"/>
              <a:ext cx="480890" cy="433362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C44F5F5-D295-357C-EBCA-42C2E5A471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62903" y="6256514"/>
              <a:ext cx="851396" cy="237431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205168B-24F7-84A5-3C5A-F793A81B8B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663"/>
            <a:stretch>
              <a:fillRect/>
            </a:stretch>
          </p:blipFill>
          <p:spPr>
            <a:xfrm>
              <a:off x="10442220" y="6139903"/>
              <a:ext cx="480890" cy="4712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0149945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A7D280-948A-4DD6-5407-4BD8C05BA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348" y="1439377"/>
            <a:ext cx="7284356" cy="471340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5B8D20C-44AA-A041-EF26-A83CD788B86D}"/>
              </a:ext>
            </a:extLst>
          </p:cNvPr>
          <p:cNvSpPr txBox="1">
            <a:spLocks/>
          </p:cNvSpPr>
          <p:nvPr/>
        </p:nvSpPr>
        <p:spPr>
          <a:xfrm>
            <a:off x="876300" y="395287"/>
            <a:ext cx="4162425" cy="796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D2E66"/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Habitat Plan</a:t>
            </a:r>
          </a:p>
        </p:txBody>
      </p:sp>
      <p:pic>
        <p:nvPicPr>
          <p:cNvPr id="7" name="Picture 6" descr="Shape, arrow&#10;&#10;Description automatically generated">
            <a:extLst>
              <a:ext uri="{FF2B5EF4-FFF2-40B4-BE49-F238E27FC236}">
                <a16:creationId xmlns:a16="http://schemas.microsoft.com/office/drawing/2014/main" id="{49C8C328-249B-B9B9-19EE-E1AC9D9FBA8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887" y="395287"/>
            <a:ext cx="568413" cy="568413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7834921-5588-6677-AB8D-9D7A709AA0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7887" y="1192212"/>
            <a:ext cx="3755461" cy="5270501"/>
          </a:xfrm>
        </p:spPr>
        <p:txBody>
          <a:bodyPr>
            <a:normAutofit/>
          </a:bodyPr>
          <a:lstStyle/>
          <a:p>
            <a:pPr marL="0" indent="0">
              <a:buClr>
                <a:srgbClr val="0D2E66"/>
              </a:buClr>
              <a:buSzPct val="100000"/>
              <a:buNone/>
            </a:pPr>
            <a:r>
              <a:rPr lang="en-US" sz="2600" dirty="0">
                <a:solidFill>
                  <a:srgbClr val="0D2E66"/>
                </a:solidFill>
              </a:rPr>
              <a:t>Wetland Restoration &amp; Creation</a:t>
            </a:r>
          </a:p>
          <a:p>
            <a:pPr lvl="1">
              <a:buClr>
                <a:schemeClr val="accent2"/>
              </a:buClr>
              <a:buSzPct val="100000"/>
            </a:pP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Diversity of water depths</a:t>
            </a:r>
          </a:p>
          <a:p>
            <a:pPr lvl="1">
              <a:buClr>
                <a:schemeClr val="accent2"/>
              </a:buClr>
              <a:buSzPct val="100000"/>
            </a:pP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Native plants</a:t>
            </a:r>
          </a:p>
          <a:p>
            <a:pPr lvl="1">
              <a:buClr>
                <a:schemeClr val="accent2"/>
              </a:buClr>
              <a:buSzPct val="100000"/>
            </a:pP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Wading birds, waterfowl, &amp; amphibians</a:t>
            </a:r>
          </a:p>
          <a:p>
            <a:pPr lvl="1">
              <a:buClr>
                <a:schemeClr val="accent2"/>
              </a:buClr>
              <a:buSzPct val="100000"/>
            </a:pP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Substrate and aquatic vegetation for egg-laying</a:t>
            </a:r>
          </a:p>
          <a:p>
            <a:pPr marL="0" indent="0">
              <a:buClr>
                <a:srgbClr val="0D2E66"/>
              </a:buClr>
              <a:buSzPct val="100000"/>
              <a:buNone/>
            </a:pPr>
            <a:r>
              <a:rPr lang="en-US" sz="2600" dirty="0">
                <a:solidFill>
                  <a:srgbClr val="0D2E66"/>
                </a:solidFill>
              </a:rPr>
              <a:t>Stream Realignment</a:t>
            </a:r>
          </a:p>
          <a:p>
            <a:pPr lvl="1">
              <a:buClr>
                <a:schemeClr val="accent2"/>
              </a:buClr>
              <a:buSzPct val="100000"/>
            </a:pP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Erosion control</a:t>
            </a:r>
          </a:p>
          <a:p>
            <a:pPr lvl="1">
              <a:buClr>
                <a:schemeClr val="accent2"/>
              </a:buClr>
              <a:buSzPct val="100000"/>
            </a:pP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Flow naturalization</a:t>
            </a:r>
          </a:p>
          <a:p>
            <a:pPr lvl="1">
              <a:buClr>
                <a:schemeClr val="accent2"/>
              </a:buClr>
              <a:buSzPct val="100000"/>
            </a:pP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Channel naturalization</a:t>
            </a:r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55E0CE7B-B749-7677-CE7B-5E753EDBABE4}"/>
              </a:ext>
            </a:extLst>
          </p:cNvPr>
          <p:cNvSpPr txBox="1">
            <a:spLocks/>
          </p:cNvSpPr>
          <p:nvPr/>
        </p:nvSpPr>
        <p:spPr>
          <a:xfrm>
            <a:off x="4505324" y="209343"/>
            <a:ext cx="7544070" cy="52705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0D2E66"/>
              </a:buClr>
              <a:buSzPct val="100000"/>
              <a:buNone/>
            </a:pPr>
            <a:r>
              <a:rPr lang="en-US" sz="2600" dirty="0">
                <a:solidFill>
                  <a:srgbClr val="0D2E66"/>
                </a:solidFill>
              </a:rPr>
              <a:t>Upland Prairie</a:t>
            </a:r>
          </a:p>
          <a:p>
            <a:pPr lvl="1">
              <a:buClr>
                <a:schemeClr val="accent2"/>
              </a:buClr>
              <a:buSzPct val="100000"/>
            </a:pP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Native plants, plugs and trees</a:t>
            </a:r>
          </a:p>
          <a:p>
            <a:pPr lvl="1">
              <a:buClr>
                <a:schemeClr val="accent2"/>
              </a:buClr>
              <a:buSzPct val="100000"/>
            </a:pP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Diversity of flowering plants that provide food for pollinators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1DA3106D-5738-5C2A-416A-67D599D6B8EC}"/>
              </a:ext>
            </a:extLst>
          </p:cNvPr>
          <p:cNvSpPr/>
          <p:nvPr/>
        </p:nvSpPr>
        <p:spPr>
          <a:xfrm>
            <a:off x="8613866" y="1341633"/>
            <a:ext cx="237526" cy="91693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E57D5F6C-85F4-3E1B-D5E5-5A5C371BD995}"/>
              </a:ext>
            </a:extLst>
          </p:cNvPr>
          <p:cNvSpPr/>
          <p:nvPr/>
        </p:nvSpPr>
        <p:spPr>
          <a:xfrm rot="506395">
            <a:off x="3472186" y="4235474"/>
            <a:ext cx="2200857" cy="25877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DA33B948-42F9-6A0F-6FFD-6ED49E5F5789}"/>
              </a:ext>
            </a:extLst>
          </p:cNvPr>
          <p:cNvSpPr/>
          <p:nvPr/>
        </p:nvSpPr>
        <p:spPr>
          <a:xfrm rot="1783264">
            <a:off x="3526847" y="2246795"/>
            <a:ext cx="2312997" cy="25877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1983861-9847-E004-9B5E-685799D8C215}"/>
              </a:ext>
            </a:extLst>
          </p:cNvPr>
          <p:cNvGrpSpPr/>
          <p:nvPr/>
        </p:nvGrpSpPr>
        <p:grpSpPr>
          <a:xfrm>
            <a:off x="8191500" y="6194781"/>
            <a:ext cx="3722799" cy="430304"/>
            <a:chOff x="7672452" y="6134786"/>
            <a:chExt cx="4241847" cy="490299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CB4DCE2-0649-C701-31DD-92E9E17EB3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2452" y="6191723"/>
              <a:ext cx="1388610" cy="433362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5C932CB-0E6C-D9FC-B15B-D1336F553B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1538" y="6134786"/>
              <a:ext cx="480889" cy="480889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189155B-414F-3557-28B8-0A9B173B92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0855" y="6181934"/>
              <a:ext cx="480890" cy="433362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8534C4B-E036-30C6-2FE4-C73F720F32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62903" y="6256514"/>
              <a:ext cx="851396" cy="237431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B0BDB1B-171B-71AC-2357-B25EEBCB83B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663"/>
            <a:stretch>
              <a:fillRect/>
            </a:stretch>
          </p:blipFill>
          <p:spPr>
            <a:xfrm>
              <a:off x="10442220" y="6139903"/>
              <a:ext cx="480890" cy="4712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2094469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8">
            <a:extLst>
              <a:ext uri="{FF2B5EF4-FFF2-40B4-BE49-F238E27FC236}">
                <a16:creationId xmlns:a16="http://schemas.microsoft.com/office/drawing/2014/main" id="{77711E7D-15F9-8EE4-5DF6-A61EFD06D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117080" cy="735542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D2E66"/>
                </a:solidFill>
              </a:rPr>
              <a:t>Wetland</a:t>
            </a:r>
            <a:r>
              <a:rPr lang="en-US" sz="3600" dirty="0"/>
              <a:t> </a:t>
            </a:r>
            <a:r>
              <a:rPr lang="en-US" sz="3600" dirty="0">
                <a:solidFill>
                  <a:srgbClr val="0D2E66"/>
                </a:solidFill>
              </a:rPr>
              <a:t>Habitats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E2AE2E-C6FD-1EA3-8792-0CB3C181D21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617" y="1435789"/>
            <a:ext cx="5754383" cy="43157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472007-76F2-0A7B-C19D-79AD98D51C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3172" y="1435788"/>
            <a:ext cx="5754383" cy="431578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6CE0893-03A8-7B66-FDDA-7060BE921AD2}"/>
              </a:ext>
            </a:extLst>
          </p:cNvPr>
          <p:cNvGrpSpPr/>
          <p:nvPr/>
        </p:nvGrpSpPr>
        <p:grpSpPr>
          <a:xfrm>
            <a:off x="8191500" y="6194781"/>
            <a:ext cx="3722799" cy="430304"/>
            <a:chOff x="7672452" y="6134786"/>
            <a:chExt cx="4241847" cy="49029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A125BEA-E823-96C3-B3AF-57ADD3C80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2452" y="6191723"/>
              <a:ext cx="1388610" cy="43336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14CA548-736B-146E-D890-B3C862C5FF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1538" y="6134786"/>
              <a:ext cx="480889" cy="48088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06E52E0-5A7A-6F22-F48E-FD43AABDB9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0855" y="6181934"/>
              <a:ext cx="480890" cy="43336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72ABCC1-711E-A4F5-29BF-C619F17F9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62903" y="6256514"/>
              <a:ext cx="851396" cy="23743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DF2B647-B531-14DE-855E-7878A75C5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663"/>
            <a:stretch>
              <a:fillRect/>
            </a:stretch>
          </p:blipFill>
          <p:spPr>
            <a:xfrm>
              <a:off x="10442220" y="6139903"/>
              <a:ext cx="480890" cy="4712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0377908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9443A-DEA9-5656-CF8F-67AEE5102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8">
            <a:extLst>
              <a:ext uri="{FF2B5EF4-FFF2-40B4-BE49-F238E27FC236}">
                <a16:creationId xmlns:a16="http://schemas.microsoft.com/office/drawing/2014/main" id="{0153F13D-0003-4BC5-BFDE-0F39C0566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5542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D2E66"/>
                </a:solidFill>
              </a:rPr>
              <a:t>Structural</a:t>
            </a:r>
            <a:r>
              <a:rPr lang="en-US" dirty="0"/>
              <a:t> </a:t>
            </a:r>
            <a:r>
              <a:rPr lang="en-US" sz="3600" dirty="0">
                <a:solidFill>
                  <a:srgbClr val="0D2E66"/>
                </a:solidFill>
              </a:rPr>
              <a:t>Habitat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A94C3A-2AB7-626F-4715-081BCB4A367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292231" y="1705204"/>
            <a:ext cx="4836287" cy="36272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38B64E-9678-E856-76C7-E3D04F00455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63482" y="1705204"/>
            <a:ext cx="4836287" cy="362721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5EC65DB-AF8A-E23A-7353-52556F0069C7}"/>
              </a:ext>
            </a:extLst>
          </p:cNvPr>
          <p:cNvGrpSpPr/>
          <p:nvPr/>
        </p:nvGrpSpPr>
        <p:grpSpPr>
          <a:xfrm>
            <a:off x="8191500" y="6194781"/>
            <a:ext cx="3722799" cy="430304"/>
            <a:chOff x="7672452" y="6134786"/>
            <a:chExt cx="4241847" cy="49029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7755068-7A91-8045-F918-C2894E4EA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2452" y="6191723"/>
              <a:ext cx="1388610" cy="433362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77D2449-4E91-FE45-5B1B-EB005590D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1538" y="6134786"/>
              <a:ext cx="480889" cy="48088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2C1D6CA-7801-BEC0-B69E-38B846484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0855" y="6181934"/>
              <a:ext cx="480890" cy="43336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844C4E6-068B-CE24-21C8-B44C1957F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62903" y="6256514"/>
              <a:ext cx="851396" cy="23743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9CE9F1C-6799-D466-FD3A-474F9DC89B4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663"/>
            <a:stretch>
              <a:fillRect/>
            </a:stretch>
          </p:blipFill>
          <p:spPr>
            <a:xfrm>
              <a:off x="10442220" y="6139903"/>
              <a:ext cx="480890" cy="4712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2100830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96F91-A28E-03D1-2876-4F965217A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8">
            <a:extLst>
              <a:ext uri="{FF2B5EF4-FFF2-40B4-BE49-F238E27FC236}">
                <a16:creationId xmlns:a16="http://schemas.microsoft.com/office/drawing/2014/main" id="{05824518-08A3-A337-F483-6A08828BD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5542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D2E66"/>
                </a:solidFill>
              </a:rPr>
              <a:t>Upland Prairie</a:t>
            </a:r>
            <a:r>
              <a:rPr lang="en-US" dirty="0"/>
              <a:t> </a:t>
            </a:r>
            <a:r>
              <a:rPr lang="en-US" sz="3600" dirty="0">
                <a:solidFill>
                  <a:srgbClr val="0D2E66"/>
                </a:solidFill>
              </a:rPr>
              <a:t>Habitat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9A1DC2-CEAB-BDE9-37CA-19D0FBABC2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87884" y="401515"/>
            <a:ext cx="3108844" cy="55268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492747-76E3-7598-BD93-254BA185A7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8168" y="1403452"/>
            <a:ext cx="4826056" cy="452489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EE1CF84-F7FD-BDB4-BC69-D0B1BD5A4D8F}"/>
              </a:ext>
            </a:extLst>
          </p:cNvPr>
          <p:cNvGrpSpPr/>
          <p:nvPr/>
        </p:nvGrpSpPr>
        <p:grpSpPr>
          <a:xfrm>
            <a:off x="8191500" y="6194781"/>
            <a:ext cx="3722799" cy="430304"/>
            <a:chOff x="7672452" y="6134786"/>
            <a:chExt cx="4241847" cy="49029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24EEDCA-9DCE-7748-F1FE-4CF5B9F15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2452" y="6191723"/>
              <a:ext cx="1388610" cy="433362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C9F8ADE-315B-E483-2455-4DFBACB921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1538" y="6134786"/>
              <a:ext cx="480889" cy="48088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5A7C1DE-2A3D-C0C7-BDDD-C693C64062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0855" y="6181934"/>
              <a:ext cx="480890" cy="43336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E34EAE9-C4C5-AA0C-6A95-7C079F1F9E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62903" y="6256514"/>
              <a:ext cx="851396" cy="23743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B626145-78A4-094D-EC1F-CBFD100E7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663"/>
            <a:stretch>
              <a:fillRect/>
            </a:stretch>
          </p:blipFill>
          <p:spPr>
            <a:xfrm>
              <a:off x="10442220" y="6139903"/>
              <a:ext cx="480890" cy="4712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1577744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0B4A7-288A-D787-ABF4-A4E88AC41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8">
            <a:extLst>
              <a:ext uri="{FF2B5EF4-FFF2-40B4-BE49-F238E27FC236}">
                <a16:creationId xmlns:a16="http://schemas.microsoft.com/office/drawing/2014/main" id="{A7A63960-965B-DBA8-7585-1AB3DFA28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5257800" cy="735542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D2E66"/>
                </a:solidFill>
              </a:rPr>
              <a:t>Before/After Ideas</a:t>
            </a:r>
            <a:endParaRPr lang="en-US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D8A10C-DF8B-5BDE-EA87-9D9E1E8DDE0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872" y="1554480"/>
            <a:ext cx="5099304" cy="38244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8F58D73-F510-6BCC-3845-83807123237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8504" y="1554480"/>
            <a:ext cx="5099304" cy="382447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F96F681-9907-98D9-06E4-4A137C55A590}"/>
              </a:ext>
            </a:extLst>
          </p:cNvPr>
          <p:cNvGrpSpPr/>
          <p:nvPr/>
        </p:nvGrpSpPr>
        <p:grpSpPr>
          <a:xfrm>
            <a:off x="8191500" y="6194781"/>
            <a:ext cx="3722799" cy="430304"/>
            <a:chOff x="7672452" y="6134786"/>
            <a:chExt cx="4241847" cy="49029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2E3191D-9AE0-2E1D-6DFC-6C7AEA3959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2452" y="6191723"/>
              <a:ext cx="1388610" cy="433362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545286E-F62D-B840-BD00-B374B2875D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1538" y="6134786"/>
              <a:ext cx="480889" cy="480889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FBB96ED-462B-58FE-F04B-62E056E702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0855" y="6181934"/>
              <a:ext cx="480890" cy="433362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98B4ED3-36FE-1EDE-C85E-474EACFD9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62903" y="6256514"/>
              <a:ext cx="851396" cy="23743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7B2BCE9-A175-BA1A-7C16-B7B8BC36F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663"/>
            <a:stretch>
              <a:fillRect/>
            </a:stretch>
          </p:blipFill>
          <p:spPr>
            <a:xfrm>
              <a:off x="10442220" y="6139903"/>
              <a:ext cx="480890" cy="4712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1240195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9E357-60C7-7967-4467-1AFD7E421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8">
            <a:extLst>
              <a:ext uri="{FF2B5EF4-FFF2-40B4-BE49-F238E27FC236}">
                <a16:creationId xmlns:a16="http://schemas.microsoft.com/office/drawing/2014/main" id="{8301786F-CA40-5C73-6E78-624101A4C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5257800" cy="735542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D2E66"/>
                </a:solidFill>
              </a:rPr>
              <a:t>Before/After Ideas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688B1DE-1A04-578A-CD3F-1CF58AC3B9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5829" y="1503660"/>
            <a:ext cx="5919127" cy="40650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936B52-62F5-937C-4D38-28BF6002A7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6263"/>
          <a:stretch>
            <a:fillRect/>
          </a:stretch>
        </p:blipFill>
        <p:spPr>
          <a:xfrm>
            <a:off x="407628" y="1503660"/>
            <a:ext cx="5420047" cy="406503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DD6C5B7-3FD7-841E-0710-6C5337AC4EB7}"/>
              </a:ext>
            </a:extLst>
          </p:cNvPr>
          <p:cNvGrpSpPr/>
          <p:nvPr/>
        </p:nvGrpSpPr>
        <p:grpSpPr>
          <a:xfrm>
            <a:off x="8191500" y="6194781"/>
            <a:ext cx="3722799" cy="430304"/>
            <a:chOff x="7672452" y="6134786"/>
            <a:chExt cx="4241847" cy="49029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D9FA79F-ED3F-4471-E4AB-B23F50290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2452" y="6191723"/>
              <a:ext cx="1388610" cy="43336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FFC2375-9613-E37D-BAF6-6B4F366AE8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1538" y="6134786"/>
              <a:ext cx="480889" cy="48088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7355935-276C-0B28-C791-DF78859EF0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0855" y="6181934"/>
              <a:ext cx="480890" cy="43336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FC375CC-9043-97E0-1CEB-B081BE93F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62903" y="6256514"/>
              <a:ext cx="851396" cy="23743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E3BE09F-5937-BED7-274E-DDA58C27E4E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663"/>
            <a:stretch>
              <a:fillRect/>
            </a:stretch>
          </p:blipFill>
          <p:spPr>
            <a:xfrm>
              <a:off x="10442220" y="6139903"/>
              <a:ext cx="480890" cy="4712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148548"/>
      </p:ext>
    </p:extLst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9868A-B956-384A-982B-EF7F6336B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8">
            <a:extLst>
              <a:ext uri="{FF2B5EF4-FFF2-40B4-BE49-F238E27FC236}">
                <a16:creationId xmlns:a16="http://schemas.microsoft.com/office/drawing/2014/main" id="{FF826F0A-D26B-80CC-2CA4-FE2750907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5257800" cy="735542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D2E66"/>
                </a:solidFill>
              </a:rPr>
              <a:t>Before/After Ideas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90D238-754E-4904-0007-3DBEAAF3E3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5368" y="1503660"/>
            <a:ext cx="5420048" cy="40650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E10A7F-E231-318D-020B-883F209916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8" y="1503660"/>
            <a:ext cx="5599176" cy="419938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6AA919A-7124-377B-B16B-2EDF8CB0D069}"/>
              </a:ext>
            </a:extLst>
          </p:cNvPr>
          <p:cNvGrpSpPr/>
          <p:nvPr/>
        </p:nvGrpSpPr>
        <p:grpSpPr>
          <a:xfrm>
            <a:off x="8191500" y="6194781"/>
            <a:ext cx="3722799" cy="430304"/>
            <a:chOff x="7672452" y="6134786"/>
            <a:chExt cx="4241847" cy="49029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A056477-4D5F-CE10-84D6-BCC9561DA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2452" y="6191723"/>
              <a:ext cx="1388610" cy="43336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3C84199-C7F4-D91B-D365-EED3D2FC57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1538" y="6134786"/>
              <a:ext cx="480889" cy="48088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7F1C411-0871-C4C3-0EFE-559E4B5187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0855" y="6181934"/>
              <a:ext cx="480890" cy="43336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86786A1-8FF1-B793-AF67-5D746E85E11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62903" y="6256514"/>
              <a:ext cx="851396" cy="23743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4AE8B96-11BD-1B95-F71D-C1B5E3E784A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663"/>
            <a:stretch>
              <a:fillRect/>
            </a:stretch>
          </p:blipFill>
          <p:spPr>
            <a:xfrm>
              <a:off x="10442220" y="6139903"/>
              <a:ext cx="480890" cy="4712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5538109"/>
      </p:ext>
    </p:extLst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C9CC3D9-69E1-8562-8AF6-76BEE0F3474A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7355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0D2E66"/>
                </a:solidFill>
                <a:effectLst/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Amenity Design – Overall Plan</a:t>
            </a:r>
            <a:r>
              <a:rPr kumimoji="0" lang="en-US" sz="3800" b="0" i="0" u="none" strike="noStrike" kern="1200" cap="none" spc="0" normalizeH="0" baseline="0" noProof="0" dirty="0">
                <a:ln>
                  <a:noFill/>
                </a:ln>
                <a:solidFill>
                  <a:srgbClr val="0D2E66"/>
                </a:solidFill>
                <a:effectLst/>
                <a:highlight>
                  <a:srgbClr val="FFFF00"/>
                </a:highlight>
                <a:uLnTx/>
                <a:uFillTx/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</a:t>
            </a:r>
          </a:p>
        </p:txBody>
      </p:sp>
      <p:pic>
        <p:nvPicPr>
          <p:cNvPr id="6" name="Picture 5" descr="Shape, arrow&#10;&#10;Description automatically generated">
            <a:extLst>
              <a:ext uri="{FF2B5EF4-FFF2-40B4-BE49-F238E27FC236}">
                <a16:creationId xmlns:a16="http://schemas.microsoft.com/office/drawing/2014/main" id="{0D81C393-2D4A-267D-4014-5C32E40099C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787" y="395287"/>
            <a:ext cx="568413" cy="5684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0497033-03E7-8DD5-9A34-4B4716D92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9655" y="1100668"/>
            <a:ext cx="8432689" cy="56313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ADFBE5-BEBF-BB1E-B08E-AB22A8D77C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1456" y="1100668"/>
            <a:ext cx="568414" cy="25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897580"/>
      </p:ext>
    </p:extLst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F26403A-F1E7-3CD6-48DE-39D99AC1D4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4" b="679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807322C-9A8C-4FAB-9454-C4852DB3D09D}"/>
              </a:ext>
            </a:extLst>
          </p:cNvPr>
          <p:cNvSpPr txBox="1"/>
          <p:nvPr/>
        </p:nvSpPr>
        <p:spPr>
          <a:xfrm>
            <a:off x="8568840" y="4287379"/>
            <a:ext cx="2693366" cy="17599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rgbClr val="0D2E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Questions?</a:t>
            </a:r>
          </a:p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rgbClr val="0D2E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Thank</a:t>
            </a:r>
            <a:r>
              <a:rPr lang="en-US" sz="5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600" dirty="0">
                <a:solidFill>
                  <a:srgbClr val="0D2E6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you!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48051A8-D944-8BF3-0B62-642BC4A49693}"/>
              </a:ext>
            </a:extLst>
          </p:cNvPr>
          <p:cNvCxnSpPr>
            <a:cxnSpLocks/>
          </p:cNvCxnSpPr>
          <p:nvPr/>
        </p:nvCxnSpPr>
        <p:spPr>
          <a:xfrm>
            <a:off x="8632159" y="5118460"/>
            <a:ext cx="2598150" cy="0"/>
          </a:xfrm>
          <a:prstGeom prst="line">
            <a:avLst/>
          </a:prstGeom>
          <a:ln w="57150">
            <a:solidFill>
              <a:schemeClr val="accent2"/>
            </a:solidFill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327E8390-E9CA-B2E7-02B3-6EFFE63FC283}"/>
              </a:ext>
            </a:extLst>
          </p:cNvPr>
          <p:cNvSpPr/>
          <p:nvPr/>
        </p:nvSpPr>
        <p:spPr>
          <a:xfrm>
            <a:off x="8152094" y="6194781"/>
            <a:ext cx="3755461" cy="45387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6BD67DD-FEA8-402C-16DE-7D61958EA826}"/>
              </a:ext>
            </a:extLst>
          </p:cNvPr>
          <p:cNvGrpSpPr/>
          <p:nvPr/>
        </p:nvGrpSpPr>
        <p:grpSpPr>
          <a:xfrm>
            <a:off x="8152094" y="6194781"/>
            <a:ext cx="3722799" cy="430304"/>
            <a:chOff x="7672452" y="6134786"/>
            <a:chExt cx="4241847" cy="49029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BCC5949-E54E-8B92-83DF-3AE4A9A77E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2452" y="6191723"/>
              <a:ext cx="1388610" cy="43336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7D9B6A2-2386-919F-F6B0-27671E7A38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21538" y="6134786"/>
              <a:ext cx="480889" cy="48088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D744A30-9120-BB70-BC8B-C91EF1D9E5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0855" y="6181934"/>
              <a:ext cx="480890" cy="43336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DE43505-F63B-CC24-BFD3-77A0B51D08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62903" y="6256514"/>
              <a:ext cx="851396" cy="23743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3237E69-40D0-788F-9257-9B77396D493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663"/>
            <a:stretch>
              <a:fillRect/>
            </a:stretch>
          </p:blipFill>
          <p:spPr>
            <a:xfrm>
              <a:off x="10442220" y="6139903"/>
              <a:ext cx="480890" cy="4712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48701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1_Office Theme">
  <a:themeElements>
    <a:clrScheme name="ECT Brand Colors">
      <a:dk1>
        <a:srgbClr val="0D2E66"/>
      </a:dk1>
      <a:lt1>
        <a:sysClr val="window" lastClr="FFFFFF"/>
      </a:lt1>
      <a:dk2>
        <a:srgbClr val="4D4D4F"/>
      </a:dk2>
      <a:lt2>
        <a:srgbClr val="F2F2F2"/>
      </a:lt2>
      <a:accent1>
        <a:srgbClr val="F17B1C"/>
      </a:accent1>
      <a:accent2>
        <a:srgbClr val="8CB7E1"/>
      </a:accent2>
      <a:accent3>
        <a:srgbClr val="65B954"/>
      </a:accent3>
      <a:accent4>
        <a:srgbClr val="5D2066"/>
      </a:accent4>
      <a:accent5>
        <a:srgbClr val="FDB913"/>
      </a:accent5>
      <a:accent6>
        <a:srgbClr val="009C94"/>
      </a:accent6>
      <a:hlink>
        <a:srgbClr val="0D2E66"/>
      </a:hlink>
      <a:folHlink>
        <a:srgbClr val="8CB7E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ECT Brand Colors">
      <a:dk1>
        <a:srgbClr val="0D2E66"/>
      </a:dk1>
      <a:lt1>
        <a:sysClr val="window" lastClr="FFFFFF"/>
      </a:lt1>
      <a:dk2>
        <a:srgbClr val="4D4D4F"/>
      </a:dk2>
      <a:lt2>
        <a:srgbClr val="F2F2F2"/>
      </a:lt2>
      <a:accent1>
        <a:srgbClr val="F17B1C"/>
      </a:accent1>
      <a:accent2>
        <a:srgbClr val="8CB7E1"/>
      </a:accent2>
      <a:accent3>
        <a:srgbClr val="65B954"/>
      </a:accent3>
      <a:accent4>
        <a:srgbClr val="5D2066"/>
      </a:accent4>
      <a:accent5>
        <a:srgbClr val="FDB913"/>
      </a:accent5>
      <a:accent6>
        <a:srgbClr val="009C94"/>
      </a:accent6>
      <a:hlink>
        <a:srgbClr val="0D2E66"/>
      </a:hlink>
      <a:folHlink>
        <a:srgbClr val="8CB7E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1175</TotalTime>
  <Words>319</Words>
  <Application>Microsoft Office PowerPoint</Application>
  <PresentationFormat>Widescreen</PresentationFormat>
  <Paragraphs>66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Aptos</vt:lpstr>
      <vt:lpstr>Aptos Display</vt:lpstr>
      <vt:lpstr>Arial</vt:lpstr>
      <vt:lpstr>Arial,Sans-Serif</vt:lpstr>
      <vt:lpstr>Bahnschrift</vt:lpstr>
      <vt:lpstr>Calibri</vt:lpstr>
      <vt:lpstr>Calibri Light</vt:lpstr>
      <vt:lpstr>Open Sans</vt:lpstr>
      <vt:lpstr>Open Sans Semibold</vt:lpstr>
      <vt:lpstr>1_Office Theme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Project Partners and Roles</vt:lpstr>
      <vt:lpstr>Perrin Park Restoration Grant</vt:lpstr>
      <vt:lpstr>PowerPoint Presentation</vt:lpstr>
      <vt:lpstr>Wetland Habitats</vt:lpstr>
      <vt:lpstr>Structural Habitat</vt:lpstr>
      <vt:lpstr>Upland Prairie Habitat</vt:lpstr>
      <vt:lpstr>Before/After Ideas</vt:lpstr>
      <vt:lpstr>Before/After Ideas</vt:lpstr>
      <vt:lpstr>Before/After Ideas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O'Meara</dc:creator>
  <cp:lastModifiedBy>Maria Kuenzer</cp:lastModifiedBy>
  <cp:revision>58</cp:revision>
  <dcterms:created xsi:type="dcterms:W3CDTF">2025-09-23T17:02:27Z</dcterms:created>
  <dcterms:modified xsi:type="dcterms:W3CDTF">2026-10-05T19:43:23Z</dcterms:modified>
</cp:coreProperties>
</file>